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3" r:id="rId4"/>
    <p:sldId id="274" r:id="rId5"/>
    <p:sldId id="275" r:id="rId6"/>
    <p:sldId id="281" r:id="rId7"/>
    <p:sldId id="282" r:id="rId8"/>
    <p:sldId id="283" r:id="rId9"/>
    <p:sldId id="284" r:id="rId10"/>
    <p:sldId id="285" r:id="rId11"/>
    <p:sldId id="270" r:id="rId12"/>
    <p:sldId id="272" r:id="rId13"/>
    <p:sldId id="271" r:id="rId14"/>
    <p:sldId id="276" r:id="rId15"/>
    <p:sldId id="277" r:id="rId16"/>
    <p:sldId id="278" r:id="rId17"/>
    <p:sldId id="279" r:id="rId18"/>
    <p:sldId id="280" r:id="rId19"/>
    <p:sldId id="266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02/05/2019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il\Documents\Apnée\Codep\logo_ffessm_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11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3152" y="1484784"/>
            <a:ext cx="8928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1">
                    <a:lumMod val="95000"/>
                  </a:schemeClr>
                </a:solidFill>
              </a:rPr>
              <a:t>Anatomie, physionomie</a:t>
            </a:r>
          </a:p>
          <a:p>
            <a:pPr algn="ctr"/>
            <a:r>
              <a:rPr lang="fr-FR" sz="4000" dirty="0">
                <a:solidFill>
                  <a:srgbClr val="00B0F0"/>
                </a:solidFill>
              </a:rPr>
              <a:t>( Apnéiste confirmé en eau libre 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652120" y="616530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Péan – 05/2018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3956A9-84BB-49F5-BA54-C775720E2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33" y="4910110"/>
            <a:ext cx="1429447" cy="5847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BD9528-42CD-499F-AFCE-BE701D21FF8E}"/>
              </a:ext>
            </a:extLst>
          </p:cNvPr>
          <p:cNvSpPr txBox="1"/>
          <p:nvPr/>
        </p:nvSpPr>
        <p:spPr>
          <a:xfrm>
            <a:off x="6444208" y="5215656"/>
            <a:ext cx="320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FFFF"/>
                </a:solidFill>
              </a:rPr>
              <a:t>Images : </a:t>
            </a:r>
          </a:p>
          <a:p>
            <a:r>
              <a:rPr lang="fr-FR" dirty="0">
                <a:solidFill>
                  <a:srgbClr val="00FFFF"/>
                </a:solidFill>
              </a:rPr>
              <a:t>https://smart.servier.com</a:t>
            </a:r>
          </a:p>
          <a:p>
            <a:r>
              <a:rPr lang="fr-FR" dirty="0" err="1">
                <a:solidFill>
                  <a:srgbClr val="00FFFF"/>
                </a:solidFill>
              </a:rPr>
              <a:t>Wikimedia</a:t>
            </a:r>
            <a:r>
              <a:rPr lang="fr-FR" dirty="0">
                <a:solidFill>
                  <a:srgbClr val="00FFFF"/>
                </a:solidFill>
              </a:rPr>
              <a:t> </a:t>
            </a:r>
            <a:r>
              <a:rPr lang="fr-FR" dirty="0" err="1">
                <a:solidFill>
                  <a:srgbClr val="00FFFF"/>
                </a:solidFill>
              </a:rPr>
              <a:t>commons</a:t>
            </a:r>
            <a:endParaRPr lang="fr-FR" dirty="0">
              <a:solidFill>
                <a:srgbClr val="00FFFF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3A497C-8D3C-4685-BFD9-342A4D49F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75" y="3736271"/>
            <a:ext cx="5101855" cy="28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36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323528" y="6021288"/>
            <a:ext cx="8345913" cy="40011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Les valeurs reflètent la capacité </a:t>
            </a:r>
            <a:r>
              <a:rPr lang="fr-FR" sz="2000">
                <a:solidFill>
                  <a:srgbClr val="A6DEF2"/>
                </a:solidFill>
                <a:latin typeface="Calibri" pitchFamily="34" charset="0"/>
              </a:rPr>
              <a:t>à bien effectuer 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le geste ventilatoire.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Le soufflet pulmonaire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809AD8-1248-4E14-96F7-866569102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2" y="802863"/>
            <a:ext cx="7835176" cy="485872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BF8B591-C344-4B54-A7DD-400DC1235BA9}"/>
              </a:ext>
            </a:extLst>
          </p:cNvPr>
          <p:cNvCxnSpPr>
            <a:cxnSpLocks/>
          </p:cNvCxnSpPr>
          <p:nvPr/>
        </p:nvCxnSpPr>
        <p:spPr>
          <a:xfrm flipH="1">
            <a:off x="6228184" y="836712"/>
            <a:ext cx="720080" cy="4824879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880B570-8F9F-4891-B526-C8F1D30CF0B2}"/>
              </a:ext>
            </a:extLst>
          </p:cNvPr>
          <p:cNvCxnSpPr>
            <a:cxnSpLocks/>
          </p:cNvCxnSpPr>
          <p:nvPr/>
        </p:nvCxnSpPr>
        <p:spPr>
          <a:xfrm>
            <a:off x="6228184" y="836712"/>
            <a:ext cx="720080" cy="4824879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9BF003E-90A2-46DD-AEEB-4949A7DEDDD0}"/>
              </a:ext>
            </a:extLst>
          </p:cNvPr>
          <p:cNvSpPr txBox="1"/>
          <p:nvPr/>
        </p:nvSpPr>
        <p:spPr>
          <a:xfrm>
            <a:off x="5580112" y="337847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0,5l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41197A-6896-42CB-8D45-6F3BF17E6DC7}"/>
              </a:ext>
            </a:extLst>
          </p:cNvPr>
          <p:cNvSpPr txBox="1"/>
          <p:nvPr/>
        </p:nvSpPr>
        <p:spPr>
          <a:xfrm>
            <a:off x="5574074" y="2658741"/>
            <a:ext cx="669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2-3l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BEE285-3A5E-41D0-A459-E1BADF10F2ED}"/>
              </a:ext>
            </a:extLst>
          </p:cNvPr>
          <p:cNvSpPr txBox="1"/>
          <p:nvPr/>
        </p:nvSpPr>
        <p:spPr>
          <a:xfrm>
            <a:off x="5574074" y="4391095"/>
            <a:ext cx="830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1,5l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BBA9FA-4BEC-4690-AC95-6370E1BCE3D4}"/>
              </a:ext>
            </a:extLst>
          </p:cNvPr>
          <p:cNvSpPr txBox="1"/>
          <p:nvPr/>
        </p:nvSpPr>
        <p:spPr>
          <a:xfrm>
            <a:off x="5458767" y="5314057"/>
            <a:ext cx="830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   1,5l</a:t>
            </a:r>
          </a:p>
        </p:txBody>
      </p:sp>
    </p:spTree>
    <p:extLst>
      <p:ext uri="{BB962C8B-B14F-4D97-AF65-F5344CB8AC3E}">
        <p14:creationId xmlns:p14="http://schemas.microsoft.com/office/powerpoint/2010/main" val="7653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467544" y="5589240"/>
            <a:ext cx="8064896" cy="954107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Le cœur est une pompe qui permet de faire circuler le sang dans l’organisme (C’est un muscle)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 Le </a:t>
            </a:r>
            <a:r>
              <a:rPr lang="fr-F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coeur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ACF5E3-3342-443D-872B-7ECA66C84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8669"/>
            <a:ext cx="2880320" cy="44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 Le </a:t>
            </a:r>
            <a:r>
              <a:rPr lang="fr-F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coeur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26CF04-7997-419C-860B-FB4AAE61F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44915"/>
            <a:ext cx="3007109" cy="372091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2F390A0-BA07-43DB-A3F5-1E19B4C62ADA}"/>
              </a:ext>
            </a:extLst>
          </p:cNvPr>
          <p:cNvCxnSpPr>
            <a:cxnSpLocks/>
          </p:cNvCxnSpPr>
          <p:nvPr/>
        </p:nvCxnSpPr>
        <p:spPr>
          <a:xfrm>
            <a:off x="2195736" y="3930526"/>
            <a:ext cx="1805460" cy="530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B25EB2A-AB7E-4CC1-A919-5A8A34656530}"/>
              </a:ext>
            </a:extLst>
          </p:cNvPr>
          <p:cNvSpPr txBox="1"/>
          <p:nvPr/>
        </p:nvSpPr>
        <p:spPr>
          <a:xfrm>
            <a:off x="198486" y="347666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Oreillette droite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A27ECD8-FEBE-456A-9E38-4B8563873E1A}"/>
              </a:ext>
            </a:extLst>
          </p:cNvPr>
          <p:cNvSpPr txBox="1"/>
          <p:nvPr/>
        </p:nvSpPr>
        <p:spPr>
          <a:xfrm>
            <a:off x="6468315" y="4918192"/>
            <a:ext cx="254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Ventricule gauche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1E048A8-B349-4907-B72D-5BF6AFF078FA}"/>
              </a:ext>
            </a:extLst>
          </p:cNvPr>
          <p:cNvCxnSpPr>
            <a:cxnSpLocks/>
          </p:cNvCxnSpPr>
          <p:nvPr/>
        </p:nvCxnSpPr>
        <p:spPr>
          <a:xfrm flipH="1">
            <a:off x="5413171" y="4281315"/>
            <a:ext cx="1169836" cy="1798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9D501FA-D909-49F9-A0F2-28FF31C5453F}"/>
              </a:ext>
            </a:extLst>
          </p:cNvPr>
          <p:cNvCxnSpPr>
            <a:cxnSpLocks/>
          </p:cNvCxnSpPr>
          <p:nvPr/>
        </p:nvCxnSpPr>
        <p:spPr>
          <a:xfrm>
            <a:off x="2027926" y="2638467"/>
            <a:ext cx="1805460" cy="530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052571D3-85D7-4B1C-8DDB-38B1692DF51D}"/>
              </a:ext>
            </a:extLst>
          </p:cNvPr>
          <p:cNvSpPr txBox="1"/>
          <p:nvPr/>
        </p:nvSpPr>
        <p:spPr>
          <a:xfrm>
            <a:off x="5544108" y="1601745"/>
            <a:ext cx="184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Artère Aorte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984ECD1-C25A-4D08-829D-ADC6CDBE4048}"/>
              </a:ext>
            </a:extLst>
          </p:cNvPr>
          <p:cNvSpPr txBox="1"/>
          <p:nvPr/>
        </p:nvSpPr>
        <p:spPr>
          <a:xfrm>
            <a:off x="198486" y="2064929"/>
            <a:ext cx="3138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Veine cave supérieure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EAE5A9-862A-448A-ABC7-5D4A8E520DD4}"/>
              </a:ext>
            </a:extLst>
          </p:cNvPr>
          <p:cNvSpPr txBox="1"/>
          <p:nvPr/>
        </p:nvSpPr>
        <p:spPr>
          <a:xfrm>
            <a:off x="6413870" y="2254525"/>
            <a:ext cx="288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Artère pulmonaire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878E483-7B3C-4B85-ACFF-36B98554A32E}"/>
              </a:ext>
            </a:extLst>
          </p:cNvPr>
          <p:cNvCxnSpPr>
            <a:cxnSpLocks/>
          </p:cNvCxnSpPr>
          <p:nvPr/>
        </p:nvCxnSpPr>
        <p:spPr>
          <a:xfrm flipH="1">
            <a:off x="5148065" y="2057597"/>
            <a:ext cx="792087" cy="952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11A7980-157E-44F9-AFC1-68C07DCE8F1A}"/>
              </a:ext>
            </a:extLst>
          </p:cNvPr>
          <p:cNvCxnSpPr>
            <a:cxnSpLocks/>
          </p:cNvCxnSpPr>
          <p:nvPr/>
        </p:nvCxnSpPr>
        <p:spPr>
          <a:xfrm flipH="1">
            <a:off x="5453370" y="2716190"/>
            <a:ext cx="1566902" cy="5239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5AD6067-C78C-446F-877F-A2F83C8D6AD3}"/>
              </a:ext>
            </a:extLst>
          </p:cNvPr>
          <p:cNvCxnSpPr>
            <a:cxnSpLocks/>
          </p:cNvCxnSpPr>
          <p:nvPr/>
        </p:nvCxnSpPr>
        <p:spPr>
          <a:xfrm flipV="1">
            <a:off x="2722755" y="4703450"/>
            <a:ext cx="1671441" cy="5724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46587F67-4FC4-4301-9DC3-A17A45D87054}"/>
              </a:ext>
            </a:extLst>
          </p:cNvPr>
          <p:cNvSpPr txBox="1"/>
          <p:nvPr/>
        </p:nvSpPr>
        <p:spPr>
          <a:xfrm>
            <a:off x="262435" y="5083389"/>
            <a:ext cx="271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Valvule tricuspide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ACC4A3-8C63-4E7A-B40C-7C3FE51FE261}"/>
              </a:ext>
            </a:extLst>
          </p:cNvPr>
          <p:cNvSpPr txBox="1"/>
          <p:nvPr/>
        </p:nvSpPr>
        <p:spPr>
          <a:xfrm>
            <a:off x="6612146" y="4018363"/>
            <a:ext cx="271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Valvule mitrale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3F728C1-2E80-44BB-9617-A1308AB9D7EB}"/>
              </a:ext>
            </a:extLst>
          </p:cNvPr>
          <p:cNvCxnSpPr>
            <a:cxnSpLocks/>
          </p:cNvCxnSpPr>
          <p:nvPr/>
        </p:nvCxnSpPr>
        <p:spPr>
          <a:xfrm flipH="1" flipV="1">
            <a:off x="5374939" y="4771687"/>
            <a:ext cx="1756601" cy="274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F642F27C-35D0-48D6-80E9-687F2BBAE02F}"/>
              </a:ext>
            </a:extLst>
          </p:cNvPr>
          <p:cNvSpPr txBox="1"/>
          <p:nvPr/>
        </p:nvSpPr>
        <p:spPr>
          <a:xfrm>
            <a:off x="6386074" y="3123690"/>
            <a:ext cx="271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Veines pulmonaires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BB86D7A-8058-4A0D-9400-90EA43C0F2F9}"/>
              </a:ext>
            </a:extLst>
          </p:cNvPr>
          <p:cNvCxnSpPr>
            <a:cxnSpLocks/>
          </p:cNvCxnSpPr>
          <p:nvPr/>
        </p:nvCxnSpPr>
        <p:spPr>
          <a:xfrm flipH="1">
            <a:off x="6029907" y="3580199"/>
            <a:ext cx="806159" cy="254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B321F312-AE39-4BF1-9134-F41BC4DB3A9F}"/>
              </a:ext>
            </a:extLst>
          </p:cNvPr>
          <p:cNvSpPr txBox="1"/>
          <p:nvPr/>
        </p:nvSpPr>
        <p:spPr>
          <a:xfrm>
            <a:off x="3404390" y="1268760"/>
            <a:ext cx="1848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Valvules sigmoïdes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9182C9A-4177-45BE-A0E4-4E10D0E63F62}"/>
              </a:ext>
            </a:extLst>
          </p:cNvPr>
          <p:cNvCxnSpPr>
            <a:cxnSpLocks/>
          </p:cNvCxnSpPr>
          <p:nvPr/>
        </p:nvCxnSpPr>
        <p:spPr>
          <a:xfrm>
            <a:off x="4033884" y="2084654"/>
            <a:ext cx="740478" cy="21110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3C594FD-A1E6-4388-AED2-79529E823585}"/>
              </a:ext>
            </a:extLst>
          </p:cNvPr>
          <p:cNvCxnSpPr>
            <a:cxnSpLocks/>
          </p:cNvCxnSpPr>
          <p:nvPr/>
        </p:nvCxnSpPr>
        <p:spPr>
          <a:xfrm>
            <a:off x="4036270" y="2084654"/>
            <a:ext cx="1067273" cy="21598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826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431540" y="4293096"/>
            <a:ext cx="8280920" cy="2308324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rabicParenR"/>
              <a:defRPr/>
            </a:pPr>
            <a:r>
              <a:rPr lang="fr-FR" sz="2400" dirty="0">
                <a:solidFill>
                  <a:srgbClr val="FFFF00"/>
                </a:solidFill>
                <a:latin typeface="Calibri" pitchFamily="34" charset="0"/>
              </a:rPr>
              <a:t>Diastole générale 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: les oreillettes reçoivent le sang de façon passive, qui s’écoule ensuite vers les ventricules.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rabicParenR"/>
              <a:defRPr/>
            </a:pPr>
            <a:r>
              <a:rPr lang="fr-FR" sz="2400" dirty="0">
                <a:solidFill>
                  <a:srgbClr val="FFFF00"/>
                </a:solidFill>
                <a:latin typeface="Calibri" pitchFamily="34" charset="0"/>
              </a:rPr>
              <a:t>Systole auriculaire 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: Les oreillettes se contactent et poussent le sang dans les ventricules via les valvules.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rabicParenR"/>
              <a:defRPr/>
            </a:pPr>
            <a:r>
              <a:rPr lang="fr-FR" sz="2400" dirty="0">
                <a:solidFill>
                  <a:srgbClr val="FFFF00"/>
                </a:solidFill>
                <a:latin typeface="Calibri" pitchFamily="34" charset="0"/>
              </a:rPr>
              <a:t>Systole ventriculaire 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: Les ventricules se contactent et expulsent le sang vers les artères via les valvules sigmoïdes.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 Le </a:t>
            </a:r>
            <a:r>
              <a:rPr lang="fr-F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coeur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1CC0E2-E9C7-4C48-B5C6-3F98149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580"/>
            <a:ext cx="3007109" cy="372091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934302B-06B2-4B79-898B-F7B662DBAD53}"/>
              </a:ext>
            </a:extLst>
          </p:cNvPr>
          <p:cNvCxnSpPr>
            <a:cxnSpLocks/>
          </p:cNvCxnSpPr>
          <p:nvPr/>
        </p:nvCxnSpPr>
        <p:spPr>
          <a:xfrm>
            <a:off x="4391980" y="1916832"/>
            <a:ext cx="68407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4EC0FAA-0050-4A2B-A995-A6D8D84AEC7E}"/>
              </a:ext>
            </a:extLst>
          </p:cNvPr>
          <p:cNvCxnSpPr>
            <a:cxnSpLocks/>
          </p:cNvCxnSpPr>
          <p:nvPr/>
        </p:nvCxnSpPr>
        <p:spPr>
          <a:xfrm flipH="1">
            <a:off x="5940152" y="1677082"/>
            <a:ext cx="72008" cy="887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86E9344-F238-4AD4-977E-67816796812F}"/>
              </a:ext>
            </a:extLst>
          </p:cNvPr>
          <p:cNvSpPr/>
          <p:nvPr/>
        </p:nvSpPr>
        <p:spPr>
          <a:xfrm rot="19057201">
            <a:off x="5119438" y="2438664"/>
            <a:ext cx="481266" cy="11053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D244BE6-C5A3-4B0F-B34F-7BB350309CFA}"/>
              </a:ext>
            </a:extLst>
          </p:cNvPr>
          <p:cNvSpPr/>
          <p:nvPr/>
        </p:nvSpPr>
        <p:spPr>
          <a:xfrm rot="20553910">
            <a:off x="5766867" y="2247554"/>
            <a:ext cx="418576" cy="950299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FD0B0FB-4960-44F2-AFA5-A033557AA2CE}"/>
              </a:ext>
            </a:extLst>
          </p:cNvPr>
          <p:cNvCxnSpPr>
            <a:cxnSpLocks/>
          </p:cNvCxnSpPr>
          <p:nvPr/>
        </p:nvCxnSpPr>
        <p:spPr>
          <a:xfrm flipV="1">
            <a:off x="5242978" y="1837933"/>
            <a:ext cx="67492" cy="10870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842A36C-696E-491A-97AA-482CD402F0B5}"/>
              </a:ext>
            </a:extLst>
          </p:cNvPr>
          <p:cNvCxnSpPr>
            <a:cxnSpLocks/>
          </p:cNvCxnSpPr>
          <p:nvPr/>
        </p:nvCxnSpPr>
        <p:spPr>
          <a:xfrm flipH="1" flipV="1">
            <a:off x="5612165" y="2005197"/>
            <a:ext cx="426271" cy="7757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9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179512" y="5661248"/>
            <a:ext cx="8856983" cy="954107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Dans la pratique, les branchements sont un peu compliqu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és . . . </a:t>
            </a:r>
            <a:endParaRPr lang="fr-FR" sz="28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Le </a:t>
            </a:r>
            <a:r>
              <a:rPr lang="fr-F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coeur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B20C5A-82A5-4411-A9AA-8C1C1699C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6637"/>
            <a:ext cx="4248472" cy="51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6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3. La circulation sanguine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FD6208-75E8-4885-807A-0DF278CD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461073"/>
            <a:ext cx="842862" cy="22129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CFDAAE-45E8-4C07-AAA4-61809AA3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55173"/>
            <a:ext cx="1872208" cy="16657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BDF2DE-8273-49EA-BCB2-90B9C88B8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02863"/>
            <a:ext cx="2808312" cy="530459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63DC83-1E94-470D-AF89-BC74A4809F88}"/>
              </a:ext>
            </a:extLst>
          </p:cNvPr>
          <p:cNvSpPr txBox="1"/>
          <p:nvPr/>
        </p:nvSpPr>
        <p:spPr>
          <a:xfrm>
            <a:off x="0" y="1412776"/>
            <a:ext cx="2020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Petite circulation</a:t>
            </a:r>
          </a:p>
          <a:p>
            <a:pPr algn="ctr"/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(=pulmonaire)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4B1508-9B11-4204-8060-9B5891E36622}"/>
              </a:ext>
            </a:extLst>
          </p:cNvPr>
          <p:cNvSpPr txBox="1"/>
          <p:nvPr/>
        </p:nvSpPr>
        <p:spPr>
          <a:xfrm>
            <a:off x="0" y="4230462"/>
            <a:ext cx="2020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Grande circulation</a:t>
            </a:r>
          </a:p>
          <a:p>
            <a:pPr algn="ctr"/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(=systémique)</a:t>
            </a:r>
          </a:p>
          <a:p>
            <a:pPr algn="ctr"/>
            <a:endParaRPr lang="fr-FR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7C9230D-358C-4158-A3B2-5B96D1103255}"/>
              </a:ext>
            </a:extLst>
          </p:cNvPr>
          <p:cNvCxnSpPr>
            <a:cxnSpLocks/>
          </p:cNvCxnSpPr>
          <p:nvPr/>
        </p:nvCxnSpPr>
        <p:spPr>
          <a:xfrm>
            <a:off x="2195736" y="802863"/>
            <a:ext cx="0" cy="180020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A0DD80F-9CBC-416B-9793-ED0583185920}"/>
              </a:ext>
            </a:extLst>
          </p:cNvPr>
          <p:cNvCxnSpPr>
            <a:cxnSpLocks/>
          </p:cNvCxnSpPr>
          <p:nvPr/>
        </p:nvCxnSpPr>
        <p:spPr>
          <a:xfrm>
            <a:off x="2195736" y="2924944"/>
            <a:ext cx="0" cy="3456384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CF020B3-4E2A-4BDC-90E1-7BBB4791FC76}"/>
              </a:ext>
            </a:extLst>
          </p:cNvPr>
          <p:cNvCxnSpPr>
            <a:cxnSpLocks/>
          </p:cNvCxnSpPr>
          <p:nvPr/>
        </p:nvCxnSpPr>
        <p:spPr>
          <a:xfrm>
            <a:off x="2195736" y="802863"/>
            <a:ext cx="86409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6E8E443-A73E-4631-8F7E-E23A58EE630A}"/>
              </a:ext>
            </a:extLst>
          </p:cNvPr>
          <p:cNvCxnSpPr>
            <a:cxnSpLocks/>
          </p:cNvCxnSpPr>
          <p:nvPr/>
        </p:nvCxnSpPr>
        <p:spPr>
          <a:xfrm>
            <a:off x="2195736" y="6381328"/>
            <a:ext cx="86409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0B2898-B8F1-438B-A1E7-18552C9F9955}"/>
              </a:ext>
            </a:extLst>
          </p:cNvPr>
          <p:cNvCxnSpPr>
            <a:cxnSpLocks/>
          </p:cNvCxnSpPr>
          <p:nvPr/>
        </p:nvCxnSpPr>
        <p:spPr>
          <a:xfrm>
            <a:off x="2195736" y="2603063"/>
            <a:ext cx="86409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A7689C0-913D-454D-AAD0-8EA2F6D86DC0}"/>
              </a:ext>
            </a:extLst>
          </p:cNvPr>
          <p:cNvCxnSpPr>
            <a:cxnSpLocks/>
          </p:cNvCxnSpPr>
          <p:nvPr/>
        </p:nvCxnSpPr>
        <p:spPr>
          <a:xfrm>
            <a:off x="2195736" y="2926183"/>
            <a:ext cx="86409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622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143508" y="6181981"/>
            <a:ext cx="8856983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Le pharynx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La sphère ORL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D5D19-EDD8-49C4-8450-15DCC7B7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92696"/>
            <a:ext cx="5184576" cy="53486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6A9CE6-DC51-4839-8AE5-6CE966C76016}"/>
              </a:ext>
            </a:extLst>
          </p:cNvPr>
          <p:cNvSpPr txBox="1"/>
          <p:nvPr/>
        </p:nvSpPr>
        <p:spPr>
          <a:xfrm>
            <a:off x="6156176" y="162880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Cavité nasale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0A240F-57F0-4D76-A2E0-52C945F9BAA4}"/>
              </a:ext>
            </a:extLst>
          </p:cNvPr>
          <p:cNvSpPr txBox="1"/>
          <p:nvPr/>
        </p:nvSpPr>
        <p:spPr>
          <a:xfrm>
            <a:off x="6012160" y="251817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Palais dur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091D73-2067-4B9B-BD1E-EC10E9C6CB4A}"/>
              </a:ext>
            </a:extLst>
          </p:cNvPr>
          <p:cNvSpPr txBox="1"/>
          <p:nvPr/>
        </p:nvSpPr>
        <p:spPr>
          <a:xfrm>
            <a:off x="6033840" y="2873150"/>
            <a:ext cx="141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Voile du palais</a:t>
            </a:r>
          </a:p>
          <a:p>
            <a:r>
              <a:rPr lang="fr-FR" sz="1600" dirty="0"/>
              <a:t>(= palais mou)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0CCCF7-1F04-410F-A411-ED94C8D001CC}"/>
              </a:ext>
            </a:extLst>
          </p:cNvPr>
          <p:cNvSpPr txBox="1"/>
          <p:nvPr/>
        </p:nvSpPr>
        <p:spPr>
          <a:xfrm>
            <a:off x="5617433" y="3688010"/>
            <a:ext cx="141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Langue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5EF156-A36D-4B7E-8291-CBA1343CE51F}"/>
              </a:ext>
            </a:extLst>
          </p:cNvPr>
          <p:cNvSpPr txBox="1"/>
          <p:nvPr/>
        </p:nvSpPr>
        <p:spPr>
          <a:xfrm>
            <a:off x="5617433" y="4330152"/>
            <a:ext cx="141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Gorge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F0D1E0-3EEF-4928-9242-CB8D2A180224}"/>
              </a:ext>
            </a:extLst>
          </p:cNvPr>
          <p:cNvSpPr txBox="1"/>
          <p:nvPr/>
        </p:nvSpPr>
        <p:spPr>
          <a:xfrm>
            <a:off x="5617433" y="4028124"/>
            <a:ext cx="141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Epiglotte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72DBCA-52D4-4DF0-966D-FAC6E6C9F50A}"/>
              </a:ext>
            </a:extLst>
          </p:cNvPr>
          <p:cNvSpPr txBox="1"/>
          <p:nvPr/>
        </p:nvSpPr>
        <p:spPr>
          <a:xfrm>
            <a:off x="4737696" y="4714441"/>
            <a:ext cx="141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Cordes vocales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68AE963-826B-4103-B3EA-47A874C25B6F}"/>
              </a:ext>
            </a:extLst>
          </p:cNvPr>
          <p:cNvSpPr txBox="1"/>
          <p:nvPr/>
        </p:nvSpPr>
        <p:spPr>
          <a:xfrm>
            <a:off x="4737696" y="5068088"/>
            <a:ext cx="141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Larynx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12C680-E768-471B-BFBE-FA565CC63311}"/>
              </a:ext>
            </a:extLst>
          </p:cNvPr>
          <p:cNvSpPr txBox="1"/>
          <p:nvPr/>
        </p:nvSpPr>
        <p:spPr>
          <a:xfrm>
            <a:off x="4737696" y="5571595"/>
            <a:ext cx="141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Trachée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8E15853-54DB-4892-9988-BC75572DB55A}"/>
              </a:ext>
            </a:extLst>
          </p:cNvPr>
          <p:cNvCxnSpPr>
            <a:cxnSpLocks/>
          </p:cNvCxnSpPr>
          <p:nvPr/>
        </p:nvCxnSpPr>
        <p:spPr>
          <a:xfrm>
            <a:off x="1835696" y="1735031"/>
            <a:ext cx="1224136" cy="5605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C6C609D-0D5E-4C4F-9BB8-78147F3B80EB}"/>
              </a:ext>
            </a:extLst>
          </p:cNvPr>
          <p:cNvSpPr txBox="1"/>
          <p:nvPr/>
        </p:nvSpPr>
        <p:spPr>
          <a:xfrm>
            <a:off x="36415" y="931367"/>
            <a:ext cx="2411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Orifice de la trompe d’Eustache</a:t>
            </a:r>
          </a:p>
        </p:txBody>
      </p:sp>
    </p:spTree>
    <p:extLst>
      <p:ext uri="{BB962C8B-B14F-4D97-AF65-F5344CB8AC3E}">
        <p14:creationId xmlns:p14="http://schemas.microsoft.com/office/powerpoint/2010/main" val="25269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175492" y="6105370"/>
            <a:ext cx="8856983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L’oreille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La sphère ORL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EEE942-07FC-49FD-9D7E-E3DEAD63A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5040560" cy="4173287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512A199-40EC-4B73-A1A5-DCFBFB2B99C7}"/>
              </a:ext>
            </a:extLst>
          </p:cNvPr>
          <p:cNvCxnSpPr>
            <a:cxnSpLocks/>
          </p:cNvCxnSpPr>
          <p:nvPr/>
        </p:nvCxnSpPr>
        <p:spPr>
          <a:xfrm>
            <a:off x="1043608" y="1268760"/>
            <a:ext cx="1309114" cy="792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7762A25-B866-41CF-9252-EB03A55C3EDA}"/>
              </a:ext>
            </a:extLst>
          </p:cNvPr>
          <p:cNvSpPr txBox="1"/>
          <p:nvPr/>
        </p:nvSpPr>
        <p:spPr>
          <a:xfrm>
            <a:off x="141196" y="3223284"/>
            <a:ext cx="155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Tympan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6F67597-A664-42AA-9F8B-7F29ED912515}"/>
              </a:ext>
            </a:extLst>
          </p:cNvPr>
          <p:cNvCxnSpPr>
            <a:cxnSpLocks/>
          </p:cNvCxnSpPr>
          <p:nvPr/>
        </p:nvCxnSpPr>
        <p:spPr>
          <a:xfrm flipV="1">
            <a:off x="1403648" y="3319399"/>
            <a:ext cx="3384376" cy="1816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4866FD5-35AC-4ACF-AC80-C282DD4E5CF6}"/>
              </a:ext>
            </a:extLst>
          </p:cNvPr>
          <p:cNvSpPr txBox="1"/>
          <p:nvPr/>
        </p:nvSpPr>
        <p:spPr>
          <a:xfrm>
            <a:off x="267512" y="807095"/>
            <a:ext cx="155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Pavillon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49818C9-9289-4AE7-84C7-1AD490732EE0}"/>
              </a:ext>
            </a:extLst>
          </p:cNvPr>
          <p:cNvSpPr txBox="1"/>
          <p:nvPr/>
        </p:nvSpPr>
        <p:spPr>
          <a:xfrm>
            <a:off x="1028260" y="5157192"/>
            <a:ext cx="155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Trompe d’Eustache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9CE7DF4-DE25-4D65-B953-1B6C2F877DB2}"/>
              </a:ext>
            </a:extLst>
          </p:cNvPr>
          <p:cNvCxnSpPr>
            <a:cxnSpLocks/>
          </p:cNvCxnSpPr>
          <p:nvPr/>
        </p:nvCxnSpPr>
        <p:spPr>
          <a:xfrm flipV="1">
            <a:off x="2352722" y="4797153"/>
            <a:ext cx="3875462" cy="7200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7139343-6314-4136-B437-1EB4D65D9960}"/>
              </a:ext>
            </a:extLst>
          </p:cNvPr>
          <p:cNvCxnSpPr>
            <a:cxnSpLocks/>
          </p:cNvCxnSpPr>
          <p:nvPr/>
        </p:nvCxnSpPr>
        <p:spPr>
          <a:xfrm flipH="1">
            <a:off x="5652120" y="1181700"/>
            <a:ext cx="2088232" cy="16857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CA73C57-3ED1-4CC6-BC1B-D9A7D483899A}"/>
              </a:ext>
            </a:extLst>
          </p:cNvPr>
          <p:cNvSpPr txBox="1"/>
          <p:nvPr/>
        </p:nvSpPr>
        <p:spPr>
          <a:xfrm>
            <a:off x="7324296" y="365755"/>
            <a:ext cx="155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Système auditif</a:t>
            </a:r>
          </a:p>
        </p:txBody>
      </p:sp>
    </p:spTree>
    <p:extLst>
      <p:ext uri="{BB962C8B-B14F-4D97-AF65-F5344CB8AC3E}">
        <p14:creationId xmlns:p14="http://schemas.microsoft.com/office/powerpoint/2010/main" val="44573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Le réflex d’immersion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0FE953-5B58-4B4D-B4A6-926F10282C19}"/>
              </a:ext>
            </a:extLst>
          </p:cNvPr>
          <p:cNvSpPr txBox="1"/>
          <p:nvPr/>
        </p:nvSpPr>
        <p:spPr>
          <a:xfrm>
            <a:off x="251520" y="1052736"/>
            <a:ext cx="8750300" cy="7478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Le</a:t>
            </a:r>
            <a:r>
              <a:rPr lang="fr-FR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fr-FR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Diving</a:t>
            </a:r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Reflex </a:t>
            </a: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(ou réflexe d’immersion) se met en place dès le début de la plongée, et provoque un ensemble d’adaptations physiologiques de l’organisme à la plongée.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La </a:t>
            </a:r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bradycardie</a:t>
            </a:r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: ralentissement notable du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rythme cardiaque. (jusqu’à -40 % avec entrainement)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La </a:t>
            </a:r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vasoconstriction périphérique</a:t>
            </a:r>
            <a:r>
              <a:rPr lang="fr-FR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: Les vaisseaux sanguins qui irriguent les tissus résistants à l’asphyxie (peau, muscles…) se contractent. La pression artérielle est maintenue malgré la bradycardie.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La </a:t>
            </a:r>
            <a:r>
              <a:rPr lang="fr-FR" sz="2400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contraction splénique </a:t>
            </a:r>
            <a:r>
              <a:rPr lang="fr-FR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: Une petite quantité de sang en provenance de la rate est injectée dans la circulation.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9EF13D-D1D5-4871-AE65-745DDF637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52" y="2456364"/>
            <a:ext cx="1314650" cy="9726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AAF718E-EBD6-431A-B8B5-E2FAD179F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51" y="5104792"/>
            <a:ext cx="1400944" cy="14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5838363"/>
            <a:ext cx="792956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Merci pour votre attention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1F7F40-BC29-4F52-A886-DF5AF52B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58" y="188640"/>
            <a:ext cx="7520550" cy="56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3901" y="5715"/>
            <a:ext cx="5572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" name="ZoneTexte 11"/>
          <p:cNvSpPr txBox="1"/>
          <p:nvPr/>
        </p:nvSpPr>
        <p:spPr>
          <a:xfrm>
            <a:off x="223901" y="980728"/>
            <a:ext cx="8689413" cy="4776111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72000" tIns="18000" rIns="36000" bIns="18000">
            <a:spAutoFit/>
          </a:bodyPr>
          <a:lstStyle/>
          <a:p>
            <a:pPr marL="571500" indent="-571500">
              <a:buAutoNum type="romanUcParenR"/>
            </a:pPr>
            <a:endParaRPr lang="fr-FR" sz="2800" u="sng" dirty="0">
              <a:solidFill>
                <a:srgbClr val="5BFFFB"/>
              </a:solidFill>
            </a:endParaRPr>
          </a:p>
          <a:p>
            <a:pPr marL="571500" indent="-571500">
              <a:buAutoNum type="romanUcParenR"/>
            </a:pPr>
            <a:r>
              <a:rPr lang="fr-FR" sz="2800" u="sng" dirty="0">
                <a:solidFill>
                  <a:srgbClr val="5BFFFB"/>
                </a:solidFill>
              </a:rPr>
              <a:t>Les poumons &amp; mécanique ventilatoire</a:t>
            </a:r>
          </a:p>
          <a:p>
            <a:pPr marL="571500" indent="-571500">
              <a:buAutoNum type="romanUcParenR"/>
            </a:pPr>
            <a:endParaRPr lang="fr-FR" sz="2800" u="sng" dirty="0">
              <a:solidFill>
                <a:srgbClr val="5BFFFB"/>
              </a:solidFill>
            </a:endParaRPr>
          </a:p>
          <a:p>
            <a:pPr marL="571500" indent="-571500">
              <a:buFontTx/>
              <a:buAutoNum type="romanUcParenR"/>
            </a:pPr>
            <a:r>
              <a:rPr lang="fr-FR" sz="2800" u="sng" dirty="0">
                <a:solidFill>
                  <a:srgbClr val="5BFFFB"/>
                </a:solidFill>
              </a:rPr>
              <a:t>Le cœur</a:t>
            </a:r>
          </a:p>
          <a:p>
            <a:pPr marL="571500" indent="-571500">
              <a:buAutoNum type="romanUcParenR"/>
            </a:pPr>
            <a:endParaRPr lang="fr-FR" sz="2800" u="sng" dirty="0">
              <a:solidFill>
                <a:srgbClr val="5BFFFB"/>
              </a:solidFill>
            </a:endParaRPr>
          </a:p>
          <a:p>
            <a:pPr marL="571500" indent="-571500">
              <a:buAutoNum type="romanUcParenR"/>
            </a:pPr>
            <a:r>
              <a:rPr lang="fr-FR" sz="2800" u="sng" dirty="0">
                <a:solidFill>
                  <a:srgbClr val="5BFFFB"/>
                </a:solidFill>
              </a:rPr>
              <a:t>La circulation sanguine</a:t>
            </a:r>
          </a:p>
          <a:p>
            <a:pPr marL="571500" indent="-571500">
              <a:buAutoNum type="romanUcParenR"/>
            </a:pPr>
            <a:endParaRPr lang="fr-FR" sz="2800" u="sng" dirty="0">
              <a:solidFill>
                <a:srgbClr val="5BFFFB"/>
              </a:solidFill>
            </a:endParaRPr>
          </a:p>
          <a:p>
            <a:pPr marL="571500" indent="-571500">
              <a:buAutoNum type="romanUcParenR"/>
            </a:pPr>
            <a:r>
              <a:rPr lang="fr-FR" sz="2800" u="sng" dirty="0">
                <a:solidFill>
                  <a:srgbClr val="5BFFFB"/>
                </a:solidFill>
              </a:rPr>
              <a:t>La sphère ORL (Oreille, pharynx)</a:t>
            </a:r>
          </a:p>
          <a:p>
            <a:pPr marL="571500" indent="-571500">
              <a:buAutoNum type="romanUcParenR"/>
            </a:pPr>
            <a:endParaRPr lang="fr-FR" sz="2800" u="sng" dirty="0">
              <a:solidFill>
                <a:srgbClr val="5BFFFB"/>
              </a:solidFill>
            </a:endParaRPr>
          </a:p>
          <a:p>
            <a:pPr marL="571500" indent="-571500">
              <a:buAutoNum type="romanUcParenR"/>
            </a:pPr>
            <a:r>
              <a:rPr lang="fr-FR" sz="2800" u="sng" dirty="0">
                <a:solidFill>
                  <a:srgbClr val="5BFFFB"/>
                </a:solidFill>
              </a:rPr>
              <a:t>Le réflex d’immersion</a:t>
            </a:r>
          </a:p>
          <a:p>
            <a:pPr marL="571500" indent="-571500">
              <a:buAutoNum type="romanUcParenR"/>
            </a:pPr>
            <a:endParaRPr lang="fr-FR" sz="2800" dirty="0">
              <a:solidFill>
                <a:srgbClr val="5BF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719931" y="5157192"/>
            <a:ext cx="7704137" cy="138499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Les poumons sont des 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sacs extensibles remplis d’air, lieu des échanges gazeux entre l’organisme et l’air ambient. Ce sont des viscères. </a:t>
            </a:r>
            <a:endParaRPr lang="fr-FR" sz="28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 Les poumons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87622-BE62-43E4-9617-5496217CB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38583"/>
            <a:ext cx="3708620" cy="329958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A991408-9131-4839-A8CD-7C6764C28737}"/>
              </a:ext>
            </a:extLst>
          </p:cNvPr>
          <p:cNvCxnSpPr>
            <a:cxnSpLocks/>
          </p:cNvCxnSpPr>
          <p:nvPr/>
        </p:nvCxnSpPr>
        <p:spPr>
          <a:xfrm>
            <a:off x="2080960" y="1873355"/>
            <a:ext cx="1554936" cy="691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48633E5-3C88-4D3B-B0D7-859DC3015EDB}"/>
              </a:ext>
            </a:extLst>
          </p:cNvPr>
          <p:cNvSpPr txBox="1"/>
          <p:nvPr/>
        </p:nvSpPr>
        <p:spPr>
          <a:xfrm>
            <a:off x="251520" y="1299817"/>
            <a:ext cx="3138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Lobe pulmonaire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7F6F93B-2605-4189-982A-818270C87814}"/>
              </a:ext>
            </a:extLst>
          </p:cNvPr>
          <p:cNvCxnSpPr>
            <a:cxnSpLocks/>
          </p:cNvCxnSpPr>
          <p:nvPr/>
        </p:nvCxnSpPr>
        <p:spPr>
          <a:xfrm flipH="1">
            <a:off x="4698118" y="1152544"/>
            <a:ext cx="2250146" cy="2693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291D3BE-6E12-498B-B3AC-13FC86FA9BFD}"/>
              </a:ext>
            </a:extLst>
          </p:cNvPr>
          <p:cNvSpPr txBox="1"/>
          <p:nvPr/>
        </p:nvSpPr>
        <p:spPr>
          <a:xfrm>
            <a:off x="6948264" y="69087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Trachée</a:t>
            </a:r>
          </a:p>
        </p:txBody>
      </p:sp>
    </p:spTree>
    <p:extLst>
      <p:ext uri="{BB962C8B-B14F-4D97-AF65-F5344CB8AC3E}">
        <p14:creationId xmlns:p14="http://schemas.microsoft.com/office/powerpoint/2010/main" val="15298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013360-753F-4F83-9727-ED30056F09E9}"/>
              </a:ext>
            </a:extLst>
          </p:cNvPr>
          <p:cNvSpPr/>
          <p:nvPr/>
        </p:nvSpPr>
        <p:spPr>
          <a:xfrm>
            <a:off x="539552" y="1855815"/>
            <a:ext cx="3600400" cy="3555847"/>
          </a:xfrm>
          <a:prstGeom prst="rect">
            <a:avLst/>
          </a:prstGeom>
          <a:blipFill dpi="0" rotWithShape="1">
            <a:blip r:embed="rId2">
              <a:alphaModFix amt="48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 Les poumons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47A659-A19B-4320-80B8-3DB91E2F4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2" y="1943705"/>
            <a:ext cx="3096036" cy="329958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4F49A0F-72A5-4F3F-A42C-7E05FE769B0E}"/>
              </a:ext>
            </a:extLst>
          </p:cNvPr>
          <p:cNvCxnSpPr>
            <a:cxnSpLocks/>
          </p:cNvCxnSpPr>
          <p:nvPr/>
        </p:nvCxnSpPr>
        <p:spPr>
          <a:xfrm flipH="1">
            <a:off x="2728436" y="1907086"/>
            <a:ext cx="1436984" cy="14992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2534EB7-61CE-403B-AFC4-A835CFC7E102}"/>
              </a:ext>
            </a:extLst>
          </p:cNvPr>
          <p:cNvSpPr txBox="1"/>
          <p:nvPr/>
        </p:nvSpPr>
        <p:spPr>
          <a:xfrm>
            <a:off x="3855942" y="14586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Bronches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B6BB8FA-8B10-4FAD-9F78-68F33E55B88F}"/>
              </a:ext>
            </a:extLst>
          </p:cNvPr>
          <p:cNvCxnSpPr>
            <a:cxnSpLocks/>
          </p:cNvCxnSpPr>
          <p:nvPr/>
        </p:nvCxnSpPr>
        <p:spPr>
          <a:xfrm flipH="1" flipV="1">
            <a:off x="3446928" y="4714087"/>
            <a:ext cx="1093090" cy="10661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ECF5564-C4AD-4DA7-A3B3-C7178BAA9FAD}"/>
              </a:ext>
            </a:extLst>
          </p:cNvPr>
          <p:cNvSpPr txBox="1"/>
          <p:nvPr/>
        </p:nvSpPr>
        <p:spPr>
          <a:xfrm>
            <a:off x="4603984" y="5549411"/>
            <a:ext cx="155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Bronchiole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2F78F57-1A74-40CC-A77A-90D980531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54" y="2207783"/>
            <a:ext cx="2555924" cy="3483024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A3346D2-E1E1-4795-A19D-0FE8EB05F399}"/>
              </a:ext>
            </a:extLst>
          </p:cNvPr>
          <p:cNvCxnSpPr>
            <a:cxnSpLocks/>
          </p:cNvCxnSpPr>
          <p:nvPr/>
        </p:nvCxnSpPr>
        <p:spPr>
          <a:xfrm flipV="1">
            <a:off x="3901920" y="1956955"/>
            <a:ext cx="1710702" cy="1864802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5E9AF95-03C4-4AE6-A2F8-198F766DD75B}"/>
              </a:ext>
            </a:extLst>
          </p:cNvPr>
          <p:cNvCxnSpPr>
            <a:cxnSpLocks/>
          </p:cNvCxnSpPr>
          <p:nvPr/>
        </p:nvCxnSpPr>
        <p:spPr>
          <a:xfrm>
            <a:off x="3872530" y="3821755"/>
            <a:ext cx="1984395" cy="1613276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768BC125-5C71-4D42-A831-BE60B3EF7D3E}"/>
              </a:ext>
            </a:extLst>
          </p:cNvPr>
          <p:cNvSpPr txBox="1"/>
          <p:nvPr/>
        </p:nvSpPr>
        <p:spPr>
          <a:xfrm>
            <a:off x="6804248" y="105273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Alvéole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29543E0-36ED-4198-A2D0-2AA93775B8CE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7488324" y="1514401"/>
            <a:ext cx="396044" cy="26011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179512" y="5373216"/>
            <a:ext cx="8856983" cy="138499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Les alvéoles sont entourées de capillaires sanguins. Le sang arrive de l’artère pulmo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naire et repart par la veine pulmonaire. Elles sont le lieu des échanges gazeux. </a:t>
            </a:r>
            <a:endParaRPr lang="fr-FR" sz="28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2. Les poumons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2E76F9-BC15-40EF-932B-4B4C5599E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70863"/>
            <a:ext cx="3250433" cy="44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2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179512" y="5661248"/>
            <a:ext cx="8856983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Le diaphragme est un muscle principal de la ventilation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Mécanique ventilatoire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CE7F61-172D-4D41-87B6-03258D942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29" y="692696"/>
            <a:ext cx="3384376" cy="4830473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7E667DB-487E-4135-9602-3D79C3390EAD}"/>
              </a:ext>
            </a:extLst>
          </p:cNvPr>
          <p:cNvCxnSpPr>
            <a:cxnSpLocks/>
          </p:cNvCxnSpPr>
          <p:nvPr/>
        </p:nvCxnSpPr>
        <p:spPr>
          <a:xfrm>
            <a:off x="1233229" y="4206412"/>
            <a:ext cx="841062" cy="792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36BB7E7-8B36-492F-8BF5-C3E5AF817557}"/>
              </a:ext>
            </a:extLst>
          </p:cNvPr>
          <p:cNvSpPr txBox="1"/>
          <p:nvPr/>
        </p:nvSpPr>
        <p:spPr>
          <a:xfrm>
            <a:off x="96208" y="3681743"/>
            <a:ext cx="200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Diaphragme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84EF5B-B108-4F7E-BF08-155F48E97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4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2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Mécanique ventilatoire</a:t>
            </a:r>
          </a:p>
        </p:txBody>
      </p:sp>
      <p:pic>
        <p:nvPicPr>
          <p:cNvPr id="2" name="Muscle diaphragme, périnée simplifié, muscles intercostaux, tronc-caisson [VDownloader]">
            <a:hlinkClick r:id="" action="ppaction://media"/>
            <a:extLst>
              <a:ext uri="{FF2B5EF4-FFF2-40B4-BE49-F238E27FC236}">
                <a16:creationId xmlns:a16="http://schemas.microsoft.com/office/drawing/2014/main" id="{1565C910-53D1-4A25-9E91-D196599184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572" y="908720"/>
            <a:ext cx="7704856" cy="56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114519" y="836712"/>
            <a:ext cx="6977761" cy="1815882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Principal muscle inspirateur : le diaphragme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Muscles accessoires : intercostaux externes, </a:t>
            </a:r>
            <a:r>
              <a:rPr lang="fr-FR" sz="2800" dirty="0" err="1">
                <a:solidFill>
                  <a:srgbClr val="A6DEF2"/>
                </a:solidFill>
                <a:latin typeface="Calibri" pitchFamily="34" charset="0"/>
                <a:cs typeface="+mn-cs"/>
              </a:rPr>
              <a:t>sterno-cleido-mastoïdiens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, scalènes, trapèzes…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Mécanique ventilatoire</a:t>
            </a:r>
          </a:p>
        </p:txBody>
      </p:sp>
      <p:pic>
        <p:nvPicPr>
          <p:cNvPr id="1028" name="Picture 4" descr="Résultat de recherche d'images pour &quot;intercostal&quot;">
            <a:extLst>
              <a:ext uri="{FF2B5EF4-FFF2-40B4-BE49-F238E27FC236}">
                <a16:creationId xmlns:a16="http://schemas.microsoft.com/office/drawing/2014/main" id="{BF41CAC2-2492-497B-8CAF-D4461CA0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7" y="3868674"/>
            <a:ext cx="4579274" cy="25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4E4DB2-C61D-4F65-937E-4DDA0BD1A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1" y="3501008"/>
            <a:ext cx="3438750" cy="32403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294401-42F5-439B-9058-632C30027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68" y="1772816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/>
          <p:nvPr/>
        </p:nvSpPr>
        <p:spPr>
          <a:xfrm>
            <a:off x="107504" y="1124744"/>
            <a:ext cx="8345913" cy="138499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Principaux muscles expirateurs : les abdominaux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Muscles accessoires : intercostaux internes, triangulaires du sternum . . .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415" y="-27400"/>
            <a:ext cx="79295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Mécanique ventilatoire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E8D766-D4CA-46CA-BF9B-E3C7F549E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14" y="3263953"/>
            <a:ext cx="2808312" cy="316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8C2CDB-4343-4E80-B907-50EBF1C6B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48854"/>
            <a:ext cx="3148955" cy="31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43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492</Words>
  <Application>Microsoft Office PowerPoint</Application>
  <PresentationFormat>Affichage à l'écran (4:3)</PresentationFormat>
  <Paragraphs>99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2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</dc:creator>
  <cp:lastModifiedBy>Phil</cp:lastModifiedBy>
  <cp:revision>62</cp:revision>
  <dcterms:created xsi:type="dcterms:W3CDTF">2017-11-12T01:26:56Z</dcterms:created>
  <dcterms:modified xsi:type="dcterms:W3CDTF">2019-05-02T18:20:53Z</dcterms:modified>
</cp:coreProperties>
</file>